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7"/>
  </p:notesMasterIdLst>
  <p:handoutMasterIdLst>
    <p:handoutMasterId r:id="rId18"/>
  </p:handoutMasterIdLst>
  <p:sldIdLst>
    <p:sldId id="312" r:id="rId5"/>
    <p:sldId id="304" r:id="rId6"/>
    <p:sldId id="307" r:id="rId7"/>
    <p:sldId id="326" r:id="rId8"/>
    <p:sldId id="281" r:id="rId9"/>
    <p:sldId id="282" r:id="rId10"/>
    <p:sldId id="314" r:id="rId11"/>
    <p:sldId id="315" r:id="rId12"/>
    <p:sldId id="317" r:id="rId13"/>
    <p:sldId id="324" r:id="rId14"/>
    <p:sldId id="325" r:id="rId15"/>
    <p:sldId id="297" r:id="rId1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C43"/>
    <a:srgbClr val="202C8F"/>
    <a:srgbClr val="FDFBF6"/>
    <a:srgbClr val="AAC4E9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napToObjects="1">
      <p:cViewPr varScale="1">
        <p:scale>
          <a:sx n="78" d="100"/>
          <a:sy n="78" d="100"/>
        </p:scale>
        <p:origin x="878" y="7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B0B87-96F1-FA1B-DDE9-1639884ED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020A89-7FE9-6CC5-D800-3B76BD865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48518C-1580-228C-5699-B10B5DE75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32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5A567-B830-8E8D-6286-AC8436CAF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EB20E4-88C2-7D56-79E5-D3B9E3B721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270607-6EAF-972B-503D-F39827A03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01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8"/>
            <a:ext cx="6392421" cy="1136560"/>
          </a:xfrm>
        </p:spPr>
        <p:txBody>
          <a:bodyPr anchor="ctr"/>
          <a:lstStyle/>
          <a:p>
            <a:r>
              <a:rPr lang="en-US" sz="4400" b="1" i="0" u="sng" dirty="0">
                <a:solidFill>
                  <a:srgbClr val="07071B"/>
                </a:solidFill>
                <a:effectLst/>
                <a:latin typeface="Maiandra GD" panose="020E0502030308020204" pitchFamily="34" charset="0"/>
              </a:rPr>
              <a:t>Title:</a:t>
            </a:r>
            <a:br>
              <a:rPr lang="en-US" b="1" i="0" dirty="0">
                <a:solidFill>
                  <a:srgbClr val="07071B"/>
                </a:solidFill>
                <a:effectLst/>
                <a:latin typeface="Maiandra GD" panose="020E0502030308020204" pitchFamily="34" charset="0"/>
              </a:rPr>
            </a:br>
            <a:r>
              <a:rPr lang="en-US" b="1" i="0" dirty="0">
                <a:solidFill>
                  <a:srgbClr val="07071B"/>
                </a:solidFill>
                <a:effectLst/>
                <a:latin typeface="Maiandra GD" panose="020E0502030308020204" pitchFamily="34" charset="0"/>
              </a:rPr>
              <a:t>Obstacle Detection System</a:t>
            </a:r>
            <a:br>
              <a:rPr lang="en-US" b="1" i="0" dirty="0">
                <a:solidFill>
                  <a:srgbClr val="07071B"/>
                </a:solidFill>
                <a:effectLst/>
                <a:latin typeface="Maiandra GD" panose="020E0502030308020204" pitchFamily="34" charset="0"/>
              </a:rPr>
            </a:br>
            <a:br>
              <a:rPr lang="en-US" b="1" i="0" dirty="0">
                <a:solidFill>
                  <a:srgbClr val="07071B"/>
                </a:solidFill>
                <a:effectLst/>
                <a:latin typeface="Maiandra GD" panose="020E0502030308020204" pitchFamily="34" charset="0"/>
              </a:rPr>
            </a:br>
            <a:endParaRPr lang="en-US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475BD-C4B2-199C-F362-8FD23395C79F}"/>
              </a:ext>
            </a:extLst>
          </p:cNvPr>
          <p:cNvSpPr txBox="1"/>
          <p:nvPr/>
        </p:nvSpPr>
        <p:spPr>
          <a:xfrm>
            <a:off x="2113935" y="1917292"/>
            <a:ext cx="7059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0" dirty="0">
                <a:solidFill>
                  <a:srgbClr val="6C6C80"/>
                </a:solidFill>
                <a:effectLst/>
                <a:latin typeface="Lato" panose="020F0502020204030203" pitchFamily="34" charset="0"/>
              </a:rPr>
              <a:t>A Smart Approach for Safer Navigation Obstacle Detection System</a:t>
            </a:r>
            <a:endParaRPr lang="en-IN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A370D-ABC8-B476-4FFC-1AFBBBE80FBD}"/>
              </a:ext>
            </a:extLst>
          </p:cNvPr>
          <p:cNvSpPr txBox="1"/>
          <p:nvPr/>
        </p:nvSpPr>
        <p:spPr>
          <a:xfrm>
            <a:off x="3618271" y="2344999"/>
            <a:ext cx="51521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latin typeface="Eras Bold ITC" panose="020B0907030504020204" pitchFamily="34" charset="0"/>
              </a:rPr>
              <a:t>Presented by:</a:t>
            </a:r>
            <a:r>
              <a:rPr lang="en-IN" sz="2800" u="sng" dirty="0">
                <a:latin typeface="Eras Bold ITC" panose="020B0907030504020204" pitchFamily="34" charset="0"/>
              </a:rPr>
              <a:t> </a:t>
            </a:r>
          </a:p>
          <a:p>
            <a:pPr algn="ctr"/>
            <a:r>
              <a:rPr lang="en-IN" sz="2400" b="1" u="sng" spc="5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ras Bold ITC" panose="020B0907030504020204" pitchFamily="34" charset="0"/>
              </a:rPr>
              <a:t>Group 53</a:t>
            </a:r>
            <a:endParaRPr lang="en-US" sz="2400" b="1" u="sng" spc="5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DFC72-8575-318A-E4EB-FCF31BCADDF9}"/>
              </a:ext>
            </a:extLst>
          </p:cNvPr>
          <p:cNvSpPr txBox="1"/>
          <p:nvPr/>
        </p:nvSpPr>
        <p:spPr>
          <a:xfrm>
            <a:off x="3687098" y="3362910"/>
            <a:ext cx="5152102" cy="1477328"/>
          </a:xfrm>
          <a:prstGeom prst="rect">
            <a:avLst/>
          </a:prstGeom>
          <a:solidFill>
            <a:schemeClr val="tx1">
              <a:alpha val="86000"/>
            </a:scheme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787400" stA="45000" endPos="78000" dist="50800" dir="5400000" sy="-100000" algn="bl" rotWithShape="0"/>
            <a:softEdge rad="76200"/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Raj Priya Singh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CST-2B, 32, 12023002022113</a:t>
            </a:r>
            <a:b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Prince Kumar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CST-2B, 52, 12023002022133</a:t>
            </a:r>
            <a:b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Aditya Kumar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CSIT-2A, 57, 12023002023052</a:t>
            </a:r>
            <a:b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Aditya Kumar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CSIT-2A, 56, 12023002023051</a:t>
            </a:r>
            <a:b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Kalpana Kumari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 CST-2A, 50, 12023002022214</a:t>
            </a:r>
            <a:endParaRPr lang="en-IN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:comb dir="vert"/>
      </p:transition>
    </mc:Choice>
    <mc:Fallback xmlns="">
      <p:transition spd="slow" advClick="0">
        <p:comb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CD8BB-5322-3115-BA04-8BD198DCB0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A074EE-FF83-C07D-CECE-DB9BE4DAF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55281A-630C-EA8B-0508-D85989D14773}"/>
              </a:ext>
            </a:extLst>
          </p:cNvPr>
          <p:cNvSpPr txBox="1"/>
          <p:nvPr/>
        </p:nvSpPr>
        <p:spPr>
          <a:xfrm>
            <a:off x="127819" y="108155"/>
            <a:ext cx="11887200" cy="6597445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A299B3-25DD-B5F3-65A9-78F545475BD6}"/>
              </a:ext>
            </a:extLst>
          </p:cNvPr>
          <p:cNvSpPr txBox="1"/>
          <p:nvPr/>
        </p:nvSpPr>
        <p:spPr>
          <a:xfrm>
            <a:off x="2743200" y="325758"/>
            <a:ext cx="7211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u="sng" dirty="0">
                <a:solidFill>
                  <a:srgbClr val="FFFFFF"/>
                </a:solidFill>
                <a:effectLst/>
                <a:latin typeface="Bahnschrift" panose="020B0502040204020203" pitchFamily="34" charset="0"/>
              </a:rPr>
              <a:t>Benefits of Implementing the System</a:t>
            </a:r>
            <a:endParaRPr lang="en-IN" sz="3200" u="sng" dirty="0"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4DF92F-BA9D-3A01-D237-E0C9599BD388}"/>
              </a:ext>
            </a:extLst>
          </p:cNvPr>
          <p:cNvSpPr txBox="1"/>
          <p:nvPr/>
        </p:nvSpPr>
        <p:spPr>
          <a:xfrm>
            <a:off x="943897" y="1610032"/>
            <a:ext cx="4070555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93000B-C640-F6E0-8973-63E7745A2AEB}"/>
              </a:ext>
            </a:extLst>
          </p:cNvPr>
          <p:cNvSpPr txBox="1"/>
          <p:nvPr/>
        </p:nvSpPr>
        <p:spPr>
          <a:xfrm>
            <a:off x="796413" y="1553497"/>
            <a:ext cx="28316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400" b="1" i="0" u="sng" dirty="0">
                <a:solidFill>
                  <a:srgbClr val="07071B"/>
                </a:solidFill>
                <a:effectLst/>
                <a:latin typeface="Bahnschrift" panose="020B0502040204020203" pitchFamily="34" charset="0"/>
              </a:rPr>
              <a:t>Safety</a:t>
            </a:r>
          </a:p>
          <a:p>
            <a:pPr algn="r"/>
            <a:r>
              <a:rPr lang="en-US" sz="1600" b="0" i="0" dirty="0">
                <a:effectLst/>
                <a:latin typeface="Bahnschrift" panose="020B0502040204020203" pitchFamily="34" charset="0"/>
              </a:rPr>
              <a:t>Minimizes risk of accidents in crowded or hazardous environments.</a:t>
            </a:r>
          </a:p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A366D6-37A0-9437-5E5D-9F26EF27B5EF}"/>
              </a:ext>
            </a:extLst>
          </p:cNvPr>
          <p:cNvSpPr txBox="1"/>
          <p:nvPr/>
        </p:nvSpPr>
        <p:spPr>
          <a:xfrm>
            <a:off x="1435510" y="4157816"/>
            <a:ext cx="4070555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2A3069-674A-81DC-98EE-C018E672BB09}"/>
              </a:ext>
            </a:extLst>
          </p:cNvPr>
          <p:cNvSpPr txBox="1"/>
          <p:nvPr/>
        </p:nvSpPr>
        <p:spPr>
          <a:xfrm>
            <a:off x="7690888" y="1904123"/>
            <a:ext cx="4070555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856FCE-52C1-1917-523D-E64502D1E52E}"/>
              </a:ext>
            </a:extLst>
          </p:cNvPr>
          <p:cNvSpPr txBox="1"/>
          <p:nvPr/>
        </p:nvSpPr>
        <p:spPr>
          <a:xfrm>
            <a:off x="6813755" y="4116197"/>
            <a:ext cx="4975121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F7A741-E11C-7754-5E2B-CF065481F8E4}"/>
              </a:ext>
            </a:extLst>
          </p:cNvPr>
          <p:cNvSpPr txBox="1"/>
          <p:nvPr/>
        </p:nvSpPr>
        <p:spPr>
          <a:xfrm>
            <a:off x="6904462" y="4193575"/>
            <a:ext cx="38992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0" dirty="0">
                <a:solidFill>
                  <a:srgbClr val="07071B"/>
                </a:solidFill>
                <a:effectLst/>
                <a:latin typeface="Lato" panose="020F0502020204030203" pitchFamily="34" charset="0"/>
              </a:rPr>
              <a:t>Environment-Friendly</a:t>
            </a:r>
          </a:p>
          <a:p>
            <a:r>
              <a:rPr lang="en-US" sz="1600" b="0" i="0" dirty="0">
                <a:effectLst/>
                <a:latin typeface="Bahnschrift" panose="020B0502040204020203" pitchFamily="34" charset="0"/>
              </a:rPr>
              <a:t>Reduces energy consumption by optimizing movement.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204E6-78E9-CF37-5AD0-EF5F0FE237AD}"/>
              </a:ext>
            </a:extLst>
          </p:cNvPr>
          <p:cNvSpPr txBox="1"/>
          <p:nvPr/>
        </p:nvSpPr>
        <p:spPr>
          <a:xfrm>
            <a:off x="7813791" y="1981501"/>
            <a:ext cx="32819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solidFill>
                  <a:srgbClr val="07071B"/>
                </a:solidFill>
                <a:latin typeface="Bahnschrift" panose="020B0502040204020203" pitchFamily="34" charset="0"/>
              </a:rPr>
              <a:t>E</a:t>
            </a:r>
            <a:r>
              <a:rPr lang="en-IN" sz="2400" b="1" i="0" u="sng" dirty="0">
                <a:solidFill>
                  <a:srgbClr val="07071B"/>
                </a:solidFill>
                <a:effectLst/>
                <a:latin typeface="Bahnschrift" panose="020B0502040204020203" pitchFamily="34" charset="0"/>
              </a:rPr>
              <a:t>fficiency</a:t>
            </a:r>
          </a:p>
          <a:p>
            <a:r>
              <a:rPr lang="en-US" sz="1600" b="0" i="0" dirty="0">
                <a:effectLst/>
                <a:latin typeface="Bahnschrift" panose="020B0502040204020203" pitchFamily="34" charset="0"/>
              </a:rPr>
              <a:t>Improves navigation and operational efficiency.</a:t>
            </a:r>
          </a:p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0C1DA0-7203-1EF7-B525-02CF61979FF6}"/>
              </a:ext>
            </a:extLst>
          </p:cNvPr>
          <p:cNvSpPr txBox="1"/>
          <p:nvPr/>
        </p:nvSpPr>
        <p:spPr>
          <a:xfrm>
            <a:off x="1563329" y="4221331"/>
            <a:ext cx="283169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400" b="1" i="0" u="sng" dirty="0">
                <a:solidFill>
                  <a:srgbClr val="07071B"/>
                </a:solidFill>
                <a:effectLst/>
                <a:latin typeface="Bahnschrift" panose="020B0502040204020203" pitchFamily="34" charset="0"/>
              </a:rPr>
              <a:t>Accessibility</a:t>
            </a:r>
          </a:p>
          <a:p>
            <a:pPr algn="r"/>
            <a:r>
              <a:rPr lang="en-US" sz="1600" b="0" i="0" dirty="0">
                <a:solidFill>
                  <a:srgbClr val="07071B"/>
                </a:solidFill>
                <a:effectLst/>
                <a:latin typeface="Bahnschrift" panose="020B0502040204020203" pitchFamily="34" charset="0"/>
              </a:rPr>
              <a:t>Assists individuals with limited mobility in navigation</a:t>
            </a:r>
            <a:r>
              <a:rPr lang="en-US" sz="1600" b="0" i="0" dirty="0">
                <a:effectLst/>
                <a:latin typeface="Bahnschrift" panose="020B0502040204020203" pitchFamily="34" charset="0"/>
              </a:rPr>
              <a:t>.</a:t>
            </a:r>
          </a:p>
          <a:p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1E5624D-AF61-1D20-05EF-133180CB5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428" y="1782410"/>
            <a:ext cx="719933" cy="7251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099A56-5781-FF42-D3D0-9A1760A8E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565" y="4400328"/>
            <a:ext cx="717953" cy="7153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09E87A-8480-19AE-2FDB-68B8CAA4E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8671" y="4329456"/>
            <a:ext cx="745280" cy="7618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F28FA9-9CAC-8088-004A-ED801DF05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5204">
            <a:off x="10612162" y="1940433"/>
            <a:ext cx="1062835" cy="10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527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D8296-EC3B-BBDC-7C5A-31E1B72AE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8400DD-1FC7-EF70-0635-8071D9F64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63" y="951935"/>
            <a:ext cx="7631709" cy="656175"/>
          </a:xfrm>
        </p:spPr>
        <p:txBody>
          <a:bodyPr/>
          <a:lstStyle/>
          <a:p>
            <a:r>
              <a:rPr lang="en-US" u="sng" dirty="0"/>
              <a:t>conclusion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26C80D8-7279-5268-E445-C2E7FC99C9AD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98091" y="2222093"/>
            <a:ext cx="7782232" cy="4454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Obstacle detection systems are essential for modern navigation and automation, providing safety, efficiency, and versatility across multiple industries.</a:t>
            </a:r>
          </a:p>
          <a:p>
            <a:pPr marL="0" indent="0">
              <a:buNone/>
            </a:pPr>
            <a:endParaRPr lang="en-US" sz="2400" b="0" i="0" dirty="0">
              <a:solidFill>
                <a:schemeClr val="accent3">
                  <a:lumMod val="50000"/>
                </a:schemeClr>
              </a:solidFill>
              <a:effectLst/>
              <a:latin typeface="Artifakt Element" panose="020B0503050000020004" pitchFamily="34" charset="0"/>
              <a:ea typeface="Artifakt Element" panose="020B0503050000020004" pitchFamily="34" charset="0"/>
            </a:endParaRPr>
          </a:p>
          <a:p>
            <a:pPr marL="0" indent="0">
              <a:buNone/>
            </a:pPr>
            <a:endParaRPr lang="en-US" sz="2400" b="0" i="0" dirty="0">
              <a:solidFill>
                <a:schemeClr val="accent3">
                  <a:lumMod val="50000"/>
                </a:schemeClr>
              </a:solidFill>
              <a:effectLst/>
              <a:latin typeface="Artifakt Element" panose="020B0503050000020004" pitchFamily="34" charset="0"/>
              <a:ea typeface="Artifakt Element" panose="020B05030500000200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"With continuous advancements, obstacle detection technology will further revolutionize safety and autonomy in our daily lives."</a:t>
            </a:r>
            <a:endParaRPr lang="en-IN" sz="2400" b="1" i="0" dirty="0">
              <a:solidFill>
                <a:schemeClr val="accent3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2A36AD-8375-2910-ECC0-C4A5118384CC}"/>
              </a:ext>
            </a:extLst>
          </p:cNvPr>
          <p:cNvSpPr txBox="1"/>
          <p:nvPr/>
        </p:nvSpPr>
        <p:spPr>
          <a:xfrm>
            <a:off x="11749548" y="0"/>
            <a:ext cx="442452" cy="1091627"/>
          </a:xfrm>
          <a:prstGeom prst="rect">
            <a:avLst/>
          </a:prstGeom>
          <a:solidFill>
            <a:srgbClr val="001C43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D416F-2997-3E62-C2FB-625484B970FC}"/>
              </a:ext>
            </a:extLst>
          </p:cNvPr>
          <p:cNvSpPr txBox="1"/>
          <p:nvPr/>
        </p:nvSpPr>
        <p:spPr>
          <a:xfrm>
            <a:off x="0" y="0"/>
            <a:ext cx="11749548" cy="411162"/>
          </a:xfrm>
          <a:prstGeom prst="rect">
            <a:avLst/>
          </a:prstGeom>
          <a:solidFill>
            <a:srgbClr val="001C43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8FE6F4-2A27-2683-56C4-3BC1F8A46D8D}"/>
              </a:ext>
            </a:extLst>
          </p:cNvPr>
          <p:cNvSpPr txBox="1"/>
          <p:nvPr/>
        </p:nvSpPr>
        <p:spPr>
          <a:xfrm>
            <a:off x="-943" y="0"/>
            <a:ext cx="442452" cy="3693319"/>
          </a:xfrm>
          <a:prstGeom prst="rect">
            <a:avLst/>
          </a:prstGeom>
          <a:solidFill>
            <a:srgbClr val="001C43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A4DA60F-125B-F94E-6EC1-A063F73DE2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6" name="Picture 2" descr="Connected and Automated Vehicles: Infrastructure, Applications, Security,  Critical Challenges, and Future Aspects">
            <a:extLst>
              <a:ext uri="{FF2B5EF4-FFF2-40B4-BE49-F238E27FC236}">
                <a16:creationId xmlns:a16="http://schemas.microsoft.com/office/drawing/2014/main" id="{19717ECF-24B1-C952-7A91-63D51F5A1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726" y="951935"/>
            <a:ext cx="3835791" cy="590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25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sz="7200" dirty="0">
                <a:latin typeface="Eras Bold ITC" panose="020B0907030504020204" pitchFamily="34" charset="0"/>
              </a:rPr>
              <a:t>Thank </a:t>
            </a:r>
            <a:br>
              <a:rPr lang="en-US" sz="7200" dirty="0">
                <a:latin typeface="Eras Bold ITC" panose="020B0907030504020204" pitchFamily="34" charset="0"/>
              </a:rPr>
            </a:br>
            <a:r>
              <a:rPr lang="en-US" sz="7200" dirty="0">
                <a:latin typeface="Eras Bold ITC" panose="020B090703050402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 advClick="0">
        <p15:prstTrans prst="airplane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b="1" i="0" dirty="0">
                <a:solidFill>
                  <a:srgbClr val="07071B"/>
                </a:solidFill>
                <a:effectLst/>
                <a:latin typeface="Eras Bold ITC" panose="020B0907030504020204" pitchFamily="34" charset="0"/>
              </a:rPr>
              <a:t>Overview of Obstacle Detection System</a:t>
            </a:r>
            <a:endParaRPr lang="en-US" dirty="0">
              <a:latin typeface="Eras Bold ITC" panose="020B0907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r>
              <a:rPr lang="en-US" dirty="0">
                <a:latin typeface="Maiandra GD" panose="020E0502030308020204" pitchFamily="34" charset="0"/>
              </a:rPr>
              <a:t>An obstacle detection system uses sensors and algorithms to identify obstacles in the path of a moving object, ensuring safety and efficiency in navigation.</a:t>
            </a:r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>
        <p15:prstTrans prst="origami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52" y="0"/>
            <a:ext cx="9950295" cy="1268361"/>
          </a:xfrm>
        </p:spPr>
        <p:txBody>
          <a:bodyPr/>
          <a:lstStyle/>
          <a:p>
            <a:r>
              <a:rPr lang="en-US" b="1" i="0" dirty="0">
                <a:effectLst/>
                <a:latin typeface="Eras Bold ITC" panose="020B0907030504020204" pitchFamily="34" charset="0"/>
              </a:rPr>
              <a:t>Components Used in the System</a:t>
            </a:r>
            <a:endParaRPr lang="en-US" dirty="0">
              <a:latin typeface="Eras Bold ITC" panose="020B0907030504020204" pitchFamily="34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D186EAB-37C7-E7E6-AE8D-F077D02804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5841" r="15841"/>
          <a:stretch/>
        </p:blipFill>
        <p:spPr>
          <a:xfrm>
            <a:off x="689152" y="1933676"/>
            <a:ext cx="2909455" cy="42587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BFC68B-8594-96AE-2157-5C483F453574}"/>
              </a:ext>
            </a:extLst>
          </p:cNvPr>
          <p:cNvSpPr txBox="1"/>
          <p:nvPr/>
        </p:nvSpPr>
        <p:spPr>
          <a:xfrm>
            <a:off x="6872749" y="1800868"/>
            <a:ext cx="50439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Ultrasonic Distance Sensor measures distance using sound waves and echo time.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endParaRPr lang="en-US" dirty="0">
              <a:latin typeface="Bahnschrift" panose="020B0502040204020203" pitchFamily="34" charset="0"/>
            </a:endParaRPr>
          </a:p>
          <a:p>
            <a:endParaRPr lang="en-US" dirty="0">
              <a:latin typeface="Bahnschrift" panose="020B0502040204020203" pitchFamily="34" charset="0"/>
            </a:endParaRPr>
          </a:p>
          <a:p>
            <a:r>
              <a:rPr lang="en-US" b="0" i="0" dirty="0">
                <a:effectLst/>
                <a:latin typeface="Bahnschrift" panose="020B0502040204020203" pitchFamily="34" charset="0"/>
              </a:rPr>
              <a:t>Processing units such as Arduino  are used to control and process data from the sensors.</a:t>
            </a:r>
          </a:p>
          <a:p>
            <a:pPr algn="l"/>
            <a:endParaRPr lang="en-US" b="0" i="0" dirty="0">
              <a:effectLst/>
              <a:latin typeface="Bahnschrift" panose="020B0502040204020203" pitchFamily="34" charset="0"/>
            </a:endParaRPr>
          </a:p>
          <a:p>
            <a:pPr algn="l"/>
            <a:endParaRPr lang="en-US" dirty="0">
              <a:latin typeface="Bahnschrift" panose="020B0502040204020203" pitchFamily="34" charset="0"/>
            </a:endParaRPr>
          </a:p>
          <a:p>
            <a:r>
              <a:rPr lang="en-US" b="0" i="0" dirty="0">
                <a:effectLst/>
                <a:latin typeface="Bahnschrift" panose="020B0502040204020203" pitchFamily="34" charset="0"/>
              </a:rPr>
              <a:t>Wireless technologies facilitate data transfer between components of the system.</a:t>
            </a:r>
          </a:p>
          <a:p>
            <a:pPr algn="l"/>
            <a:endParaRPr lang="en-US" b="0" i="0" dirty="0">
              <a:effectLst/>
              <a:latin typeface="Bahnschrift" panose="020B0502040204020203" pitchFamily="34" charset="0"/>
            </a:endParaRPr>
          </a:p>
          <a:p>
            <a:pPr algn="l"/>
            <a:endParaRPr lang="en-US" dirty="0">
              <a:latin typeface="Bahnschrift" panose="020B0502040204020203" pitchFamily="34" charset="0"/>
            </a:endParaRPr>
          </a:p>
          <a:p>
            <a:r>
              <a:rPr lang="en-US" b="0" i="0" dirty="0">
                <a:effectLst/>
                <a:latin typeface="Bahnschrift" panose="020B0502040204020203" pitchFamily="34" charset="0"/>
              </a:rPr>
              <a:t>The system can be powered by batteries or external power sources to ensure functionality.</a:t>
            </a:r>
          </a:p>
          <a:p>
            <a:pPr algn="l"/>
            <a:endParaRPr lang="en-US" b="0" i="0" dirty="0">
              <a:effectLst/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2AE0DD-F992-2DB3-428C-21074F0FD01B}"/>
              </a:ext>
            </a:extLst>
          </p:cNvPr>
          <p:cNvSpPr txBox="1"/>
          <p:nvPr/>
        </p:nvSpPr>
        <p:spPr>
          <a:xfrm>
            <a:off x="4444182" y="1933676"/>
            <a:ext cx="21532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Ultrasonic Distance Sensor (4-pin)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/>
              <a:t>Microcontrollers</a:t>
            </a:r>
            <a:br>
              <a:rPr lang="en-US" b="1" dirty="0"/>
            </a:br>
            <a:br>
              <a:rPr lang="en-US" b="1" dirty="0"/>
            </a:br>
            <a:endParaRPr lang="en-US" b="1" dirty="0"/>
          </a:p>
          <a:p>
            <a:br>
              <a:rPr lang="en-US" b="1" dirty="0"/>
            </a:br>
            <a:r>
              <a:rPr lang="en-US" b="1" dirty="0"/>
              <a:t>Communication Module</a:t>
            </a:r>
            <a:br>
              <a:rPr lang="en-US" b="1" dirty="0"/>
            </a:br>
            <a:endParaRPr lang="en-US" b="1" dirty="0"/>
          </a:p>
          <a:p>
            <a:br>
              <a:rPr lang="en-US" b="1" dirty="0"/>
            </a:br>
            <a:r>
              <a:rPr lang="en-US" b="1" dirty="0"/>
              <a:t>Power supply</a:t>
            </a:r>
            <a:endParaRPr lang="en-IN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8BFC18-F7CA-4F7C-BEB3-FD6CC4C64DFC}"/>
              </a:ext>
            </a:extLst>
          </p:cNvPr>
          <p:cNvSpPr/>
          <p:nvPr/>
        </p:nvSpPr>
        <p:spPr>
          <a:xfrm>
            <a:off x="3706761" y="2054942"/>
            <a:ext cx="344129" cy="35396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01</a:t>
            </a:r>
            <a:endParaRPr lang="en-IN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315A8-AA19-8ADF-17E9-217063043E18}"/>
              </a:ext>
            </a:extLst>
          </p:cNvPr>
          <p:cNvSpPr/>
          <p:nvPr/>
        </p:nvSpPr>
        <p:spPr>
          <a:xfrm>
            <a:off x="3701845" y="3131575"/>
            <a:ext cx="344129" cy="35396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02</a:t>
            </a:r>
            <a:endParaRPr lang="en-IN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57B8B8-8DAD-9157-005E-31DDBF5185CC}"/>
              </a:ext>
            </a:extLst>
          </p:cNvPr>
          <p:cNvSpPr/>
          <p:nvPr/>
        </p:nvSpPr>
        <p:spPr>
          <a:xfrm>
            <a:off x="3706761" y="4449098"/>
            <a:ext cx="344129" cy="35396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03</a:t>
            </a:r>
            <a:endParaRPr lang="en-IN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4E11BC-1BB8-24E3-5933-0BE052160F0F}"/>
              </a:ext>
            </a:extLst>
          </p:cNvPr>
          <p:cNvSpPr/>
          <p:nvPr/>
        </p:nvSpPr>
        <p:spPr>
          <a:xfrm>
            <a:off x="3706763" y="5550033"/>
            <a:ext cx="344129" cy="35396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04</a:t>
            </a:r>
            <a:endParaRPr lang="en-IN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4237C0-21FA-FC46-956C-D2597E28CA27}"/>
              </a:ext>
            </a:extLst>
          </p:cNvPr>
          <p:cNvCxnSpPr>
            <a:cxnSpLocks/>
          </p:cNvCxnSpPr>
          <p:nvPr/>
        </p:nvCxnSpPr>
        <p:spPr>
          <a:xfrm>
            <a:off x="3706763" y="2841522"/>
            <a:ext cx="84852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D1A241-56F5-BB84-FAFC-99534312808A}"/>
              </a:ext>
            </a:extLst>
          </p:cNvPr>
          <p:cNvCxnSpPr>
            <a:cxnSpLocks/>
          </p:cNvCxnSpPr>
          <p:nvPr/>
        </p:nvCxnSpPr>
        <p:spPr>
          <a:xfrm>
            <a:off x="3706763" y="4063025"/>
            <a:ext cx="8032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C27E3-565D-10A0-5F33-7FBC9EFC5CD9}"/>
              </a:ext>
            </a:extLst>
          </p:cNvPr>
          <p:cNvCxnSpPr>
            <a:cxnSpLocks/>
          </p:cNvCxnSpPr>
          <p:nvPr/>
        </p:nvCxnSpPr>
        <p:spPr>
          <a:xfrm>
            <a:off x="3701845" y="5245509"/>
            <a:ext cx="80378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2F8F72-7BA5-2FB4-4149-C3E7597DFC3F}"/>
              </a:ext>
            </a:extLst>
          </p:cNvPr>
          <p:cNvCxnSpPr>
            <a:cxnSpLocks/>
          </p:cNvCxnSpPr>
          <p:nvPr/>
        </p:nvCxnSpPr>
        <p:spPr>
          <a:xfrm>
            <a:off x="3706763" y="1648468"/>
            <a:ext cx="84852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8D5C36-F2D8-39F6-CCE3-8648BD49A75B}"/>
              </a:ext>
            </a:extLst>
          </p:cNvPr>
          <p:cNvCxnSpPr>
            <a:cxnSpLocks/>
          </p:cNvCxnSpPr>
          <p:nvPr/>
        </p:nvCxnSpPr>
        <p:spPr>
          <a:xfrm>
            <a:off x="3706763" y="6325183"/>
            <a:ext cx="8032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fractur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5A50B-768E-1602-92FD-D7B9B0CA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93DF-6228-37D5-AFF4-098E5EE5F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52" y="0"/>
            <a:ext cx="9950295" cy="1268361"/>
          </a:xfrm>
        </p:spPr>
        <p:txBody>
          <a:bodyPr/>
          <a:lstStyle/>
          <a:p>
            <a:r>
              <a:rPr lang="en-US" b="1" i="0" dirty="0">
                <a:effectLst/>
                <a:latin typeface="Eras Bold ITC" panose="020B0907030504020204" pitchFamily="34" charset="0"/>
              </a:rPr>
              <a:t>Components Used in the System</a:t>
            </a:r>
            <a:endParaRPr lang="en-US" dirty="0">
              <a:latin typeface="Eras Bold ITC" panose="020B0907030504020204" pitchFamily="34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B34B48A-934A-A53B-A264-180AC89375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5841" r="15841"/>
          <a:stretch/>
        </p:blipFill>
        <p:spPr>
          <a:xfrm>
            <a:off x="689152" y="1933676"/>
            <a:ext cx="2909455" cy="42587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CC1C06-F3CD-62DA-C814-D5D0266A558B}"/>
              </a:ext>
            </a:extLst>
          </p:cNvPr>
          <p:cNvSpPr txBox="1"/>
          <p:nvPr/>
        </p:nvSpPr>
        <p:spPr>
          <a:xfrm>
            <a:off x="6872749" y="1754320"/>
            <a:ext cx="50439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This LCD shows 2 lines of 16 characters. It uses liquid crystals to control light from an LED backlight through polarized layers.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This DC motor creates vibrations by spinning an off-center weight when powered, used for haptic feedback.</a:t>
            </a:r>
          </a:p>
          <a:p>
            <a:endParaRPr lang="en-US" b="0" i="0" dirty="0">
              <a:effectLst/>
              <a:latin typeface="Bahnschrift" panose="020B0502040204020203" pitchFamily="34" charset="0"/>
            </a:endParaRPr>
          </a:p>
          <a:p>
            <a:pPr algn="l"/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This device is a variable resistor controlled by a knob.</a:t>
            </a:r>
          </a:p>
          <a:p>
            <a:endParaRPr lang="en-US" b="0" i="0" dirty="0">
              <a:effectLst/>
              <a:latin typeface="Bahnschrift" panose="020B0502040204020203" pitchFamily="34" charset="0"/>
            </a:endParaRPr>
          </a:p>
          <a:p>
            <a:pPr algn="l"/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Piezo buzzers produce sound by converting electrical current into vibrations and can also convert vibrations back into electrical signals.</a:t>
            </a:r>
            <a:endParaRPr lang="en-US" b="0" i="0" dirty="0">
              <a:effectLst/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34F29E-0D1E-7808-3F8D-2DE419380A00}"/>
              </a:ext>
            </a:extLst>
          </p:cNvPr>
          <p:cNvSpPr txBox="1"/>
          <p:nvPr/>
        </p:nvSpPr>
        <p:spPr>
          <a:xfrm>
            <a:off x="4444182" y="1933676"/>
            <a:ext cx="21532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LCD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b="1" dirty="0"/>
          </a:p>
          <a:p>
            <a:r>
              <a:rPr lang="en-US" b="1" dirty="0"/>
              <a:t>Vibration Motor</a:t>
            </a:r>
            <a:br>
              <a:rPr lang="en-US" b="1" dirty="0"/>
            </a:br>
            <a:endParaRPr lang="en-US" b="1" dirty="0"/>
          </a:p>
          <a:p>
            <a:br>
              <a:rPr lang="en-US" b="1" dirty="0"/>
            </a:br>
            <a:endParaRPr lang="en-US" b="1" dirty="0"/>
          </a:p>
          <a:p>
            <a:r>
              <a:rPr lang="en-US" b="1" dirty="0"/>
              <a:t>Potentiometer</a:t>
            </a:r>
            <a:br>
              <a:rPr lang="en-US" b="1" dirty="0"/>
            </a:br>
            <a:endParaRPr lang="en-US" b="1" dirty="0"/>
          </a:p>
          <a:p>
            <a:endParaRPr lang="en-US" b="1" dirty="0"/>
          </a:p>
          <a:p>
            <a:br>
              <a:rPr lang="en-US" b="1" dirty="0"/>
            </a:br>
            <a:r>
              <a:rPr lang="en-US" b="1" dirty="0"/>
              <a:t>Piezo</a:t>
            </a:r>
            <a:endParaRPr lang="en-IN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29CAF0-AAE0-8857-6DE8-EF898A4584A7}"/>
              </a:ext>
            </a:extLst>
          </p:cNvPr>
          <p:cNvSpPr/>
          <p:nvPr/>
        </p:nvSpPr>
        <p:spPr>
          <a:xfrm>
            <a:off x="3706761" y="1988051"/>
            <a:ext cx="344129" cy="35396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05</a:t>
            </a:r>
            <a:endParaRPr lang="en-IN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845AB2-30FC-4480-23B2-496FEE2F018D}"/>
              </a:ext>
            </a:extLst>
          </p:cNvPr>
          <p:cNvSpPr/>
          <p:nvPr/>
        </p:nvSpPr>
        <p:spPr>
          <a:xfrm>
            <a:off x="3706763" y="3296265"/>
            <a:ext cx="344129" cy="35396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06</a:t>
            </a:r>
            <a:endParaRPr lang="en-IN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E74FC7-C4E7-1699-7CD2-C1BA4D4B4D0F}"/>
              </a:ext>
            </a:extLst>
          </p:cNvPr>
          <p:cNvSpPr/>
          <p:nvPr/>
        </p:nvSpPr>
        <p:spPr>
          <a:xfrm>
            <a:off x="3706761" y="4449098"/>
            <a:ext cx="344129" cy="35396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07</a:t>
            </a:r>
            <a:endParaRPr lang="en-IN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9FAEB-CB6C-DACD-ED7D-1C109D678100}"/>
              </a:ext>
            </a:extLst>
          </p:cNvPr>
          <p:cNvSpPr/>
          <p:nvPr/>
        </p:nvSpPr>
        <p:spPr>
          <a:xfrm>
            <a:off x="3706763" y="5550033"/>
            <a:ext cx="344129" cy="35396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0</a:t>
            </a: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en-IN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BFC596-998F-1A4B-17A7-12566F315908}"/>
              </a:ext>
            </a:extLst>
          </p:cNvPr>
          <p:cNvCxnSpPr>
            <a:cxnSpLocks/>
          </p:cNvCxnSpPr>
          <p:nvPr/>
        </p:nvCxnSpPr>
        <p:spPr>
          <a:xfrm>
            <a:off x="3706763" y="2841522"/>
            <a:ext cx="84852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6BB363-A1A6-5B52-FA99-08372E791095}"/>
              </a:ext>
            </a:extLst>
          </p:cNvPr>
          <p:cNvCxnSpPr>
            <a:cxnSpLocks/>
          </p:cNvCxnSpPr>
          <p:nvPr/>
        </p:nvCxnSpPr>
        <p:spPr>
          <a:xfrm>
            <a:off x="3706763" y="4063025"/>
            <a:ext cx="8032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4D5D98-55DF-F95E-C2DB-7B1746C5C5CC}"/>
              </a:ext>
            </a:extLst>
          </p:cNvPr>
          <p:cNvCxnSpPr>
            <a:cxnSpLocks/>
          </p:cNvCxnSpPr>
          <p:nvPr/>
        </p:nvCxnSpPr>
        <p:spPr>
          <a:xfrm>
            <a:off x="3701845" y="5245509"/>
            <a:ext cx="80378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B6E918-4CC5-A0B8-96BE-393C499A9CAD}"/>
              </a:ext>
            </a:extLst>
          </p:cNvPr>
          <p:cNvCxnSpPr>
            <a:cxnSpLocks/>
          </p:cNvCxnSpPr>
          <p:nvPr/>
        </p:nvCxnSpPr>
        <p:spPr>
          <a:xfrm>
            <a:off x="3706763" y="1648468"/>
            <a:ext cx="84852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1A3FD9-1467-4522-9A13-FF3367150EA8}"/>
              </a:ext>
            </a:extLst>
          </p:cNvPr>
          <p:cNvCxnSpPr>
            <a:cxnSpLocks/>
          </p:cNvCxnSpPr>
          <p:nvPr/>
        </p:nvCxnSpPr>
        <p:spPr>
          <a:xfrm>
            <a:off x="3706763" y="6325183"/>
            <a:ext cx="8032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167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fractur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18" y="747519"/>
            <a:ext cx="5259554" cy="596038"/>
          </a:xfrm>
        </p:spPr>
        <p:txBody>
          <a:bodyPr/>
          <a:lstStyle/>
          <a:p>
            <a:r>
              <a:rPr lang="en-IN" b="1" i="0" u="sng" dirty="0">
                <a:solidFill>
                  <a:srgbClr val="07071B"/>
                </a:solidFill>
                <a:effectLst/>
                <a:latin typeface="Eras Bold ITC" panose="020B0907030504020204" pitchFamily="34" charset="0"/>
              </a:rPr>
              <a:t>Technology Used</a:t>
            </a:r>
            <a:endParaRPr lang="en-US" u="sng" dirty="0">
              <a:latin typeface="Eras Bold ITC" panose="020B0907030504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ECDA901-DD88-89EB-E10E-A2994D0A92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3153" r="33153"/>
          <a:stretch/>
        </p:blipFill>
        <p:spPr>
          <a:xfrm>
            <a:off x="7414194" y="410780"/>
            <a:ext cx="4344695" cy="644722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7E2E89D-5D7A-2A5C-5BD1-7F7B80B49EAE}"/>
              </a:ext>
            </a:extLst>
          </p:cNvPr>
          <p:cNvSpPr/>
          <p:nvPr/>
        </p:nvSpPr>
        <p:spPr>
          <a:xfrm>
            <a:off x="4807634" y="1213076"/>
            <a:ext cx="3800168" cy="3672348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0DDB1C-9C04-9971-CA91-FB35624DBD88}"/>
              </a:ext>
            </a:extLst>
          </p:cNvPr>
          <p:cNvSpPr/>
          <p:nvPr/>
        </p:nvSpPr>
        <p:spPr>
          <a:xfrm>
            <a:off x="5031318" y="1402347"/>
            <a:ext cx="3352800" cy="3293806"/>
          </a:xfrm>
          <a:prstGeom prst="ellipse">
            <a:avLst/>
          </a:prstGeom>
          <a:gradFill>
            <a:gsLst>
              <a:gs pos="89506">
                <a:schemeClr val="bg1"/>
              </a:gs>
              <a:gs pos="25000">
                <a:schemeClr val="accent6"/>
              </a:gs>
              <a:gs pos="12587">
                <a:schemeClr val="accent6"/>
              </a:gs>
              <a:gs pos="8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C1D804-E693-EF6F-4496-8F3EF796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835" y="601428"/>
            <a:ext cx="4094828" cy="464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F59A67-BCC9-DBDF-E349-E088F62D9D23}"/>
              </a:ext>
            </a:extLst>
          </p:cNvPr>
          <p:cNvSpPr/>
          <p:nvPr/>
        </p:nvSpPr>
        <p:spPr>
          <a:xfrm>
            <a:off x="1455175" y="3521904"/>
            <a:ext cx="4094828" cy="23484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IN" b="1" i="0" dirty="0">
              <a:solidFill>
                <a:srgbClr val="FFFFFF"/>
              </a:solidFill>
              <a:effectLst/>
              <a:latin typeface="Lucida Handwriting" panose="03010101010101010101" pitchFamily="66" charset="0"/>
            </a:endParaRPr>
          </a:p>
          <a:p>
            <a:pPr algn="l"/>
            <a:endParaRPr lang="en-IN" b="1" dirty="0">
              <a:solidFill>
                <a:srgbClr val="FFFFFF"/>
              </a:solidFill>
              <a:latin typeface="Lucida Handwriting" panose="03010101010101010101" pitchFamily="66" charset="0"/>
            </a:endParaRPr>
          </a:p>
          <a:p>
            <a:pPr algn="l"/>
            <a:r>
              <a:rPr lang="en-IN" b="1" i="0" u="sng" dirty="0">
                <a:solidFill>
                  <a:srgbClr val="FFFFFF"/>
                </a:solidFill>
                <a:effectLst/>
                <a:latin typeface="Lucida Handwriting" panose="03010101010101010101" pitchFamily="66" charset="0"/>
              </a:rPr>
              <a:t>Sensing Technologies</a:t>
            </a:r>
          </a:p>
          <a:p>
            <a:pPr algn="l"/>
            <a:endParaRPr lang="en-IN" b="1" i="0" dirty="0">
              <a:solidFill>
                <a:srgbClr val="FFFFFF"/>
              </a:solidFill>
              <a:effectLst/>
              <a:latin typeface="Lucida Handwriting" panose="03010101010101010101" pitchFamily="66" charset="0"/>
            </a:endParaRPr>
          </a:p>
          <a:p>
            <a:pPr algn="l"/>
            <a:r>
              <a:rPr lang="en-US" b="0" i="0" dirty="0">
                <a:effectLst/>
                <a:latin typeface="Bahnschrift" panose="020B0502040204020203" pitchFamily="34" charset="0"/>
              </a:rPr>
              <a:t>Utilizes ultrasonic waves, infrared light, or laser beams to effectively detect obstacles.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EEB9C-5A19-7BAD-D4C9-1771FE3F8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403" y="3634390"/>
            <a:ext cx="819155" cy="5883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76FB86-9EA5-4417-CE4F-484B106FC547}"/>
              </a:ext>
            </a:extLst>
          </p:cNvPr>
          <p:cNvSpPr/>
          <p:nvPr/>
        </p:nvSpPr>
        <p:spPr>
          <a:xfrm>
            <a:off x="7270538" y="4322823"/>
            <a:ext cx="4094828" cy="2348498"/>
          </a:xfrm>
          <a:prstGeom prst="rect">
            <a:avLst/>
          </a:prstGeom>
          <a:solidFill>
            <a:schemeClr val="accent6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IN" b="1" i="0" dirty="0">
              <a:solidFill>
                <a:srgbClr val="FFFFFF"/>
              </a:solidFill>
              <a:effectLst/>
              <a:latin typeface="Lucida Handwriting" panose="03010101010101010101" pitchFamily="66" charset="0"/>
            </a:endParaRPr>
          </a:p>
          <a:p>
            <a:pPr algn="l"/>
            <a:endParaRPr lang="en-IN" b="1" dirty="0">
              <a:solidFill>
                <a:srgbClr val="FFFFFF"/>
              </a:solidFill>
              <a:latin typeface="Lucida Handwriting" panose="03010101010101010101" pitchFamily="66" charset="0"/>
            </a:endParaRPr>
          </a:p>
          <a:p>
            <a:pPr algn="l"/>
            <a:r>
              <a:rPr lang="en-IN" b="1" i="0" u="sng" dirty="0">
                <a:solidFill>
                  <a:srgbClr val="FFFFFF"/>
                </a:solidFill>
                <a:effectLst/>
                <a:latin typeface="Lucida Handwriting" panose="03010101010101010101" pitchFamily="66" charset="0"/>
              </a:rPr>
              <a:t>Communication</a:t>
            </a:r>
          </a:p>
          <a:p>
            <a:pPr algn="l"/>
            <a:endParaRPr lang="en-IN" b="1" i="0" dirty="0">
              <a:solidFill>
                <a:srgbClr val="FFFFFF"/>
              </a:solidFill>
              <a:effectLst/>
              <a:latin typeface="Lucida Handwriting" panose="03010101010101010101" pitchFamily="66" charset="0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Employs wireless technologies such as Bluetooth and Wi-Fi for remote monitoring capabilities.</a:t>
            </a:r>
          </a:p>
        </p:txBody>
      </p:sp>
      <p:pic>
        <p:nvPicPr>
          <p:cNvPr id="13" name="Picture 4" descr="Communication Is Key – Thoughts on Communication from CEO Dan Costa | OPS  Security Group">
            <a:extLst>
              <a:ext uri="{FF2B5EF4-FFF2-40B4-BE49-F238E27FC236}">
                <a16:creationId xmlns:a16="http://schemas.microsoft.com/office/drawing/2014/main" id="{C0ECC3F4-661F-1268-C347-CB23BC570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147" y="4423279"/>
            <a:ext cx="819155" cy="54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A90C3E-4838-A2ED-5CE6-35078199F2A5}"/>
              </a:ext>
            </a:extLst>
          </p:cNvPr>
          <p:cNvSpPr/>
          <p:nvPr/>
        </p:nvSpPr>
        <p:spPr>
          <a:xfrm>
            <a:off x="7816645" y="537054"/>
            <a:ext cx="3778137" cy="2457137"/>
          </a:xfrm>
          <a:prstGeom prst="rect">
            <a:avLst/>
          </a:prstGeom>
          <a:solidFill>
            <a:schemeClr val="accent6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IN" b="1" i="0" dirty="0">
              <a:solidFill>
                <a:srgbClr val="FFFFFF"/>
              </a:solidFill>
              <a:effectLst/>
              <a:latin typeface="Lucida Handwriting" panose="03010101010101010101" pitchFamily="66" charset="0"/>
            </a:endParaRPr>
          </a:p>
          <a:p>
            <a:pPr algn="l"/>
            <a:endParaRPr lang="en-IN" b="1" dirty="0">
              <a:solidFill>
                <a:srgbClr val="FFFFFF"/>
              </a:solidFill>
              <a:latin typeface="Lucida Handwriting" panose="03010101010101010101" pitchFamily="66" charset="0"/>
            </a:endParaRPr>
          </a:p>
          <a:p>
            <a:pPr algn="l"/>
            <a:r>
              <a:rPr lang="en-IN" b="1" i="0" u="sng" dirty="0">
                <a:solidFill>
                  <a:srgbClr val="FFFFFF"/>
                </a:solidFill>
                <a:effectLst/>
                <a:latin typeface="Lucida Handwriting" panose="03010101010101010101" pitchFamily="66" charset="0"/>
              </a:rPr>
              <a:t>Data Processing</a:t>
            </a:r>
          </a:p>
          <a:p>
            <a:pPr algn="l"/>
            <a:endParaRPr lang="en-IN" b="1" i="0" dirty="0">
              <a:solidFill>
                <a:srgbClr val="FFFFFF"/>
              </a:solidFill>
              <a:effectLst/>
              <a:latin typeface="Lucida Handwriting" panose="03010101010101010101" pitchFamily="66" charset="0"/>
            </a:endParaRPr>
          </a:p>
          <a:p>
            <a:r>
              <a:rPr lang="en-US" b="0" i="0" dirty="0">
                <a:effectLst/>
                <a:latin typeface="Bahnschrift" panose="020B0502040204020203" pitchFamily="34" charset="0"/>
              </a:rPr>
              <a:t>Involves the use of microcontrollers and embedded software for efficient data handling..</a:t>
            </a:r>
          </a:p>
        </p:txBody>
      </p:sp>
      <p:pic>
        <p:nvPicPr>
          <p:cNvPr id="2054" name="Picture 6" descr="What is Data Processing? Its Types and Steps">
            <a:extLst>
              <a:ext uri="{FF2B5EF4-FFF2-40B4-BE49-F238E27FC236}">
                <a16:creationId xmlns:a16="http://schemas.microsoft.com/office/drawing/2014/main" id="{6B3ED78D-F17A-2F2D-63DC-88991E990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580" y="601428"/>
            <a:ext cx="818496" cy="54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2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/>
          <a:lstStyle/>
          <a:p>
            <a:r>
              <a:rPr lang="en-US" dirty="0"/>
              <a:t>Detection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55417" y="4534458"/>
            <a:ext cx="7965460" cy="1354571"/>
          </a:xfrm>
        </p:spPr>
        <p:txBody>
          <a:bodyPr/>
          <a:lstStyle/>
          <a:p>
            <a:pPr marL="0" indent="0">
              <a:buNone/>
            </a:pPr>
            <a:r>
              <a:rPr lang="en-IN" b="1" i="0" dirty="0">
                <a:solidFill>
                  <a:srgbClr val="07071B"/>
                </a:solidFill>
                <a:effectLst/>
                <a:latin typeface="Lato" panose="020F0502020204030203" pitchFamily="34" charset="0"/>
              </a:rPr>
              <a:t>Detection Mechanism</a:t>
            </a:r>
            <a:br>
              <a:rPr lang="en-IN" b="1" i="0" dirty="0">
                <a:solidFill>
                  <a:srgbClr val="07071B"/>
                </a:solidFill>
                <a:effectLst/>
                <a:latin typeface="Lato" panose="020F0502020204030203" pitchFamily="34" charset="0"/>
              </a:rPr>
            </a:br>
            <a:br>
              <a:rPr lang="en-IN" b="1" i="0" dirty="0">
                <a:solidFill>
                  <a:srgbClr val="07071B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effectLst/>
                <a:latin typeface="Lato" panose="020F0502020204030203" pitchFamily="34" charset="0"/>
              </a:rPr>
              <a:t>Sensors emit signals and measure reflections to calculate the distance to nearby objects.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55CFC6-2CBE-42A6-8A51-6D97DEBD730A}"/>
              </a:ext>
            </a:extLst>
          </p:cNvPr>
          <p:cNvSpPr txBox="1">
            <a:spLocks/>
          </p:cNvSpPr>
          <p:nvPr/>
        </p:nvSpPr>
        <p:spPr>
          <a:xfrm>
            <a:off x="4055417" y="2611286"/>
            <a:ext cx="7965460" cy="1354571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b="1" i="0" dirty="0">
                <a:solidFill>
                  <a:srgbClr val="07071B"/>
                </a:solidFill>
                <a:effectLst/>
                <a:latin typeface="Lato" panose="020F0502020204030203" pitchFamily="34" charset="0"/>
              </a:rPr>
              <a:t>Signal Processing</a:t>
            </a:r>
            <a:br>
              <a:rPr lang="en-IN" b="1" dirty="0">
                <a:solidFill>
                  <a:srgbClr val="07071B"/>
                </a:solidFill>
                <a:latin typeface="Lato" panose="020F0502020204030203" pitchFamily="34" charset="0"/>
              </a:rPr>
            </a:br>
            <a:br>
              <a:rPr lang="en-IN" b="1" dirty="0">
                <a:solidFill>
                  <a:srgbClr val="07071B"/>
                </a:solidFill>
                <a:latin typeface="Lato" panose="020F0502020204030203" pitchFamily="34" charset="0"/>
              </a:rPr>
            </a:br>
            <a:r>
              <a:rPr lang="en-US" b="0" i="0" dirty="0">
                <a:effectLst/>
                <a:latin typeface="Lato" panose="020F0502020204030203" pitchFamily="34" charset="0"/>
              </a:rPr>
              <a:t>Algorithms analyze the signals to detect obstacles and assess the risk of collision.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D27739-1E29-E2D3-A99E-B40329FB1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361" y="2630082"/>
            <a:ext cx="998970" cy="1108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362D0C-372B-DBF0-D06D-8B0A30C37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361" y="4534458"/>
            <a:ext cx="998970" cy="10562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C51703-61C2-EA6E-1C4C-A11EED9FDC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936" r="-48936"/>
          <a:stretch/>
        </p:blipFill>
        <p:spPr>
          <a:xfrm>
            <a:off x="0" y="0"/>
            <a:ext cx="4975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2923" y="356184"/>
            <a:ext cx="7043617" cy="673517"/>
          </a:xfrm>
        </p:spPr>
        <p:txBody>
          <a:bodyPr/>
          <a:lstStyle/>
          <a:p>
            <a:r>
              <a:rPr lang="en-US" dirty="0"/>
              <a:t>working mechanism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90A1ED-A839-D2FD-145F-12EA4C5E1473}"/>
              </a:ext>
            </a:extLst>
          </p:cNvPr>
          <p:cNvSpPr txBox="1"/>
          <p:nvPr/>
        </p:nvSpPr>
        <p:spPr>
          <a:xfrm>
            <a:off x="4404863" y="1543650"/>
            <a:ext cx="30898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7071B"/>
                </a:solidFill>
                <a:effectLst/>
                <a:latin typeface="Lato" panose="020F0502020204030203" pitchFamily="34" charset="0"/>
              </a:rPr>
              <a:t>Signal Emission</a:t>
            </a:r>
            <a:br>
              <a:rPr lang="en-IN" b="1" i="0" dirty="0">
                <a:solidFill>
                  <a:srgbClr val="07071B"/>
                </a:solidFill>
                <a:effectLst/>
                <a:latin typeface="Lato" panose="020F0502020204030203" pitchFamily="34" charset="0"/>
              </a:rPr>
            </a:br>
            <a:r>
              <a:rPr lang="en-US" sz="1400" b="0" i="0" dirty="0">
                <a:effectLst/>
                <a:latin typeface="Lato" panose="020F0502020204030203" pitchFamily="34" charset="0"/>
              </a:rPr>
              <a:t>Sensors emit waves, utilizing various technologies such as ultrasonic and infrared.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8C810D-DE88-96A7-5541-4D31A75AA8F4}"/>
              </a:ext>
            </a:extLst>
          </p:cNvPr>
          <p:cNvSpPr txBox="1"/>
          <p:nvPr/>
        </p:nvSpPr>
        <p:spPr>
          <a:xfrm>
            <a:off x="8968489" y="1651371"/>
            <a:ext cx="30898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7071B"/>
                </a:solidFill>
                <a:effectLst/>
                <a:latin typeface="Lato" panose="020F0502020204030203" pitchFamily="34" charset="0"/>
              </a:rPr>
              <a:t>Signal Reflection</a:t>
            </a:r>
            <a:br>
              <a:rPr lang="en-IN" b="1" i="0" dirty="0">
                <a:solidFill>
                  <a:srgbClr val="07071B"/>
                </a:solidFill>
                <a:effectLst/>
                <a:latin typeface="Lato" panose="020F0502020204030203" pitchFamily="34" charset="0"/>
              </a:rPr>
            </a:br>
            <a:r>
              <a:rPr lang="en-US" sz="1400" b="0" i="0" dirty="0">
                <a:effectLst/>
                <a:latin typeface="Lato" panose="020F0502020204030203" pitchFamily="34" charset="0"/>
              </a:rPr>
              <a:t>The emitted waves bounce back when they encounter obstacles.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67FBF-9DD4-1283-C280-26F20239547D}"/>
              </a:ext>
            </a:extLst>
          </p:cNvPr>
          <p:cNvSpPr txBox="1"/>
          <p:nvPr/>
        </p:nvSpPr>
        <p:spPr>
          <a:xfrm>
            <a:off x="8968489" y="4039578"/>
            <a:ext cx="308986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7071B"/>
                </a:solidFill>
                <a:effectLst/>
                <a:latin typeface="Lato" panose="020F0502020204030203" pitchFamily="34" charset="0"/>
              </a:rPr>
              <a:t>Alert Mechanism</a:t>
            </a:r>
            <a:br>
              <a:rPr lang="en-IN" b="1" i="0" dirty="0">
                <a:solidFill>
                  <a:srgbClr val="07071B"/>
                </a:solidFill>
                <a:effectLst/>
                <a:latin typeface="Lato" panose="020F0502020204030203" pitchFamily="34" charset="0"/>
              </a:rPr>
            </a:br>
            <a:r>
              <a:rPr lang="en-US" sz="1400" b="0" i="0" dirty="0">
                <a:effectLst/>
                <a:latin typeface="Lato" panose="020F0502020204030203" pitchFamily="34" charset="0"/>
              </a:rPr>
              <a:t>When an obstacle is detected within a dangerous range, the system triggers alerts or activates safety features.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6C6C19-414A-AD68-20EE-E169D5A5443A}"/>
              </a:ext>
            </a:extLst>
          </p:cNvPr>
          <p:cNvSpPr txBox="1"/>
          <p:nvPr/>
        </p:nvSpPr>
        <p:spPr>
          <a:xfrm>
            <a:off x="4551066" y="4039579"/>
            <a:ext cx="308986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7071B"/>
                </a:solidFill>
                <a:effectLst/>
                <a:latin typeface="Lato" panose="020F0502020204030203" pitchFamily="34" charset="0"/>
              </a:rPr>
              <a:t>Distance Calculation</a:t>
            </a:r>
            <a:br>
              <a:rPr lang="en-IN" b="1" i="0" dirty="0">
                <a:solidFill>
                  <a:srgbClr val="07071B"/>
                </a:solidFill>
                <a:effectLst/>
                <a:latin typeface="Lato" panose="020F0502020204030203" pitchFamily="34" charset="0"/>
              </a:rPr>
            </a:br>
            <a:r>
              <a:rPr lang="en-US" sz="1400" b="0" i="0" dirty="0">
                <a:effectLst/>
                <a:latin typeface="Lato" panose="020F0502020204030203" pitchFamily="34" charset="0"/>
              </a:rPr>
              <a:t>The system measures the time taken for the waves to return, thus determining the distance to the obstacle.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2A839D-CECD-90FD-1727-0D4504F3E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965" y="1618964"/>
            <a:ext cx="706440" cy="7016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72C0F1-B877-26A7-96DD-6D5709264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480" y="1647129"/>
            <a:ext cx="682840" cy="6735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9A9BAB-8C4F-035E-B01E-469BA153B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3965" y="4065396"/>
            <a:ext cx="778264" cy="7782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1FAD60-1837-56B0-C998-62370C792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480" y="4160820"/>
            <a:ext cx="682840" cy="68284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91BFD1-A60D-0EF6-F12E-F7970CBECA33}"/>
              </a:ext>
            </a:extLst>
          </p:cNvPr>
          <p:cNvCxnSpPr>
            <a:cxnSpLocks/>
          </p:cNvCxnSpPr>
          <p:nvPr/>
        </p:nvCxnSpPr>
        <p:spPr>
          <a:xfrm>
            <a:off x="7768754" y="1189703"/>
            <a:ext cx="0" cy="51717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84587B-152A-E984-285D-1532A2918021}"/>
              </a:ext>
            </a:extLst>
          </p:cNvPr>
          <p:cNvCxnSpPr/>
          <p:nvPr/>
        </p:nvCxnSpPr>
        <p:spPr>
          <a:xfrm>
            <a:off x="3533965" y="3519948"/>
            <a:ext cx="83040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crush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1" y="1138900"/>
            <a:ext cx="2493469" cy="1050418"/>
          </a:xfrm>
        </p:spPr>
        <p:txBody>
          <a:bodyPr/>
          <a:lstStyle/>
          <a:p>
            <a:r>
              <a:rPr lang="en-IN" sz="2000" b="1" i="0" u="sng" dirty="0">
                <a:solidFill>
                  <a:srgbClr val="07071B"/>
                </a:solidFill>
                <a:effectLst/>
                <a:latin typeface="Bahnschrift" panose="020B0502040204020203" pitchFamily="34" charset="0"/>
              </a:rPr>
              <a:t>Improved Safety</a:t>
            </a:r>
            <a:br>
              <a:rPr lang="en-IN" sz="2000" b="1" i="0" u="sng" dirty="0">
                <a:solidFill>
                  <a:srgbClr val="07071B"/>
                </a:solidFill>
                <a:effectLst/>
                <a:latin typeface="Bahnschrift" panose="020B0502040204020203" pitchFamily="34" charset="0"/>
              </a:rPr>
            </a:br>
            <a:br>
              <a:rPr lang="en-IN" sz="2000" b="1" i="0" dirty="0">
                <a:solidFill>
                  <a:srgbClr val="07071B"/>
                </a:solidFill>
                <a:effectLst/>
                <a:latin typeface="Bahnschrift" panose="020B0502040204020203" pitchFamily="34" charset="0"/>
              </a:rPr>
            </a:br>
            <a:r>
              <a:rPr lang="en-IN" sz="1200" i="0" dirty="0">
                <a:effectLst/>
                <a:latin typeface="Bahnschrift" panose="020B0502040204020203" pitchFamily="34" charset="0"/>
              </a:rPr>
              <a:t>Prevents collisions and accidents.</a:t>
            </a:r>
            <a:br>
              <a:rPr lang="en-IN" sz="1100" b="0" i="0" dirty="0">
                <a:effectLst/>
                <a:latin typeface="Lucida Handwriting" panose="03010101010101010101" pitchFamily="66" charset="0"/>
              </a:rPr>
            </a:br>
            <a:endParaRPr lang="en-US" sz="2000" dirty="0">
              <a:latin typeface="Lucida Handwriting" panose="03010101010101010101" pitchFamily="66" charset="0"/>
            </a:endParaRPr>
          </a:p>
        </p:txBody>
      </p:sp>
      <p:sp>
        <p:nvSpPr>
          <p:cNvPr id="6" name="AutoShape 2" descr="Advantages Stock Photos, Royalty Free Advantages Images | Depositphotos">
            <a:extLst>
              <a:ext uri="{FF2B5EF4-FFF2-40B4-BE49-F238E27FC236}">
                <a16:creationId xmlns:a16="http://schemas.microsoft.com/office/drawing/2014/main" id="{52A79719-DDDE-268B-3C02-596F40DAB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Advantages Stock Photos, Royalty Free Advantages Images | Depositphotos">
            <a:extLst>
              <a:ext uri="{FF2B5EF4-FFF2-40B4-BE49-F238E27FC236}">
                <a16:creationId xmlns:a16="http://schemas.microsoft.com/office/drawing/2014/main" id="{7B7EDE8C-4ACC-1447-B3C4-73246F32DE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4336026" cy="433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D49CB2-29DD-A026-B507-A1974AA7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406" y="930132"/>
            <a:ext cx="6253124" cy="3241203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3FDB30-F353-F9CD-45D3-191924515C6F}"/>
              </a:ext>
            </a:extLst>
          </p:cNvPr>
          <p:cNvSpPr txBox="1"/>
          <p:nvPr/>
        </p:nvSpPr>
        <p:spPr>
          <a:xfrm>
            <a:off x="3529781" y="707923"/>
            <a:ext cx="6764593" cy="370676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B3B7B6-451B-B345-13A6-6995E3F23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141" y="997164"/>
            <a:ext cx="900936" cy="89619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354DDB-F3C4-BA7B-0A92-A1CA745336D8}"/>
              </a:ext>
            </a:extLst>
          </p:cNvPr>
          <p:cNvSpPr txBox="1">
            <a:spLocks/>
          </p:cNvSpPr>
          <p:nvPr/>
        </p:nvSpPr>
        <p:spPr>
          <a:xfrm>
            <a:off x="308723" y="3429000"/>
            <a:ext cx="2493469" cy="1050418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i="0" u="sng" dirty="0">
                <a:solidFill>
                  <a:srgbClr val="07071B"/>
                </a:solidFill>
                <a:effectLst/>
                <a:latin typeface="Bahnschrift" panose="020B0502040204020203" pitchFamily="34" charset="0"/>
              </a:rPr>
              <a:t>High Precision</a:t>
            </a:r>
            <a:br>
              <a:rPr lang="en-IN" sz="2000" u="sng" dirty="0">
                <a:solidFill>
                  <a:srgbClr val="07071B"/>
                </a:solidFill>
                <a:latin typeface="Bahnschrift" panose="020B0502040204020203" pitchFamily="34" charset="0"/>
              </a:rPr>
            </a:br>
            <a:br>
              <a:rPr lang="en-IN" sz="2000" dirty="0">
                <a:solidFill>
                  <a:srgbClr val="07071B"/>
                </a:solidFill>
                <a:latin typeface="Bahnschrift" panose="020B0502040204020203" pitchFamily="34" charset="0"/>
              </a:rPr>
            </a:br>
            <a:r>
              <a:rPr lang="en-IN" sz="1200" dirty="0">
                <a:latin typeface="Bahnschrift" panose="020B0502040204020203" pitchFamily="34" charset="0"/>
              </a:rPr>
              <a:t>Prevents collisions and accidents.</a:t>
            </a:r>
            <a:br>
              <a:rPr lang="en-IN" sz="1100" b="0" dirty="0">
                <a:latin typeface="Lucida Handwriting" panose="03010101010101010101" pitchFamily="66" charset="0"/>
              </a:rPr>
            </a:br>
            <a:endParaRPr lang="en-US" sz="2000" dirty="0">
              <a:latin typeface="Lucida Handwriting" panose="03010101010101010101" pitchFamily="66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96DB59-0930-A5DF-28A5-2D43FC39CB31}"/>
              </a:ext>
            </a:extLst>
          </p:cNvPr>
          <p:cNvSpPr txBox="1">
            <a:spLocks/>
          </p:cNvSpPr>
          <p:nvPr/>
        </p:nvSpPr>
        <p:spPr>
          <a:xfrm>
            <a:off x="3693481" y="5323994"/>
            <a:ext cx="2805642" cy="1050418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i="0" u="sng" dirty="0">
                <a:solidFill>
                  <a:srgbClr val="07071B"/>
                </a:solidFill>
                <a:effectLst/>
                <a:latin typeface="Bahnschrift" panose="020B0502040204020203" pitchFamily="34" charset="0"/>
              </a:rPr>
              <a:t>Cost-Effective</a:t>
            </a:r>
            <a:br>
              <a:rPr lang="en-IN" sz="2000" u="sng" dirty="0">
                <a:solidFill>
                  <a:srgbClr val="07071B"/>
                </a:solidFill>
                <a:latin typeface="Bahnschrift" panose="020B0502040204020203" pitchFamily="34" charset="0"/>
              </a:rPr>
            </a:br>
            <a:br>
              <a:rPr lang="en-IN" sz="1200" dirty="0">
                <a:solidFill>
                  <a:srgbClr val="07071B"/>
                </a:solidFill>
                <a:latin typeface="Bahnschrift" panose="020B0502040204020203" pitchFamily="34" charset="0"/>
              </a:rPr>
            </a:br>
            <a:r>
              <a:rPr lang="en-US" sz="1200" i="0" dirty="0">
                <a:effectLst/>
                <a:latin typeface="Bahnschrift" panose="020B0502040204020203" pitchFamily="34" charset="0"/>
              </a:rPr>
              <a:t>Affordable solutions with low maintenance.</a:t>
            </a:r>
          </a:p>
          <a:p>
            <a:br>
              <a:rPr lang="en-IN" sz="1100" b="0" dirty="0">
                <a:latin typeface="Lucida Handwriting" panose="03010101010101010101" pitchFamily="66" charset="0"/>
              </a:rPr>
            </a:br>
            <a:endParaRPr lang="en-US" sz="2000" dirty="0">
              <a:latin typeface="Lucida Handwriting" panose="03010101010101010101" pitchFamily="66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0567DA-2CAE-589D-2943-7245FAAE2470}"/>
              </a:ext>
            </a:extLst>
          </p:cNvPr>
          <p:cNvSpPr txBox="1">
            <a:spLocks/>
          </p:cNvSpPr>
          <p:nvPr/>
        </p:nvSpPr>
        <p:spPr>
          <a:xfrm>
            <a:off x="8087032" y="5356765"/>
            <a:ext cx="3456039" cy="1050418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i="0" u="sng" dirty="0">
                <a:solidFill>
                  <a:srgbClr val="07071B"/>
                </a:solidFill>
                <a:effectLst/>
                <a:latin typeface="Bahnschrift" panose="020B0502040204020203" pitchFamily="34" charset="0"/>
              </a:rPr>
              <a:t>Versatile Applications</a:t>
            </a:r>
            <a:br>
              <a:rPr lang="en-IN" sz="2000" u="sng" dirty="0">
                <a:solidFill>
                  <a:srgbClr val="07071B"/>
                </a:solidFill>
                <a:latin typeface="Bahnschrift" panose="020B0502040204020203" pitchFamily="34" charset="0"/>
              </a:rPr>
            </a:br>
            <a:br>
              <a:rPr lang="en-IN" sz="2000" dirty="0">
                <a:solidFill>
                  <a:srgbClr val="07071B"/>
                </a:solidFill>
                <a:latin typeface="Bahnschrift" panose="020B0502040204020203" pitchFamily="34" charset="0"/>
              </a:rPr>
            </a:br>
            <a:r>
              <a:rPr lang="en-US" sz="1200" i="0" dirty="0">
                <a:effectLst/>
                <a:latin typeface="Bahnschrift" panose="020B0502040204020203" pitchFamily="34" charset="0"/>
              </a:rPr>
              <a:t>Usable in various industries, from automotive to robotics.</a:t>
            </a:r>
          </a:p>
          <a:p>
            <a:br>
              <a:rPr lang="en-IN" sz="1100" b="0" dirty="0">
                <a:latin typeface="Bahnschrift" panose="020B0502040204020203" pitchFamily="34" charset="0"/>
              </a:rPr>
            </a:br>
            <a:endParaRPr lang="en-US" sz="2000" dirty="0">
              <a:latin typeface="Bahnschrift" panose="020B050204020402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A52AAC2-A3FD-6FE4-AF50-9B0197AD3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753" y="4073526"/>
            <a:ext cx="850006" cy="85669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311ADA-CEF4-E0AE-815B-CA2637579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961" y="4040454"/>
            <a:ext cx="854098" cy="845270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B973371-13E7-5A41-2288-4B1041963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516" y="2802668"/>
            <a:ext cx="893854" cy="89619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63" y="951935"/>
            <a:ext cx="7631709" cy="656175"/>
          </a:xfrm>
        </p:spPr>
        <p:txBody>
          <a:bodyPr/>
          <a:lstStyle/>
          <a:p>
            <a:r>
              <a:rPr lang="en-US" u="sng" dirty="0"/>
              <a:t>applications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711677" y="2303463"/>
            <a:ext cx="4768645" cy="4372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i="0" dirty="0">
                <a:solidFill>
                  <a:srgbClr val="07071B"/>
                </a:solidFill>
                <a:effectLst/>
                <a:latin typeface="Lato" panose="020F0502020204030203" pitchFamily="34" charset="0"/>
              </a:rPr>
              <a:t>Automobiles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Lato" panose="020F0502020204030203" pitchFamily="34" charset="0"/>
              </a:rPr>
              <a:t>Autonomous driving and parking assistance.</a:t>
            </a:r>
            <a:br>
              <a:rPr lang="en-US" b="0" i="0" dirty="0">
                <a:effectLst/>
                <a:latin typeface="Lato" panose="020F0502020204030203" pitchFamily="34" charset="0"/>
              </a:rPr>
            </a:br>
            <a:endParaRPr lang="en-US" b="0" i="0" dirty="0">
              <a:effectLst/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n-IN" b="1" i="0" dirty="0">
                <a:solidFill>
                  <a:srgbClr val="07071B"/>
                </a:solidFill>
                <a:effectLst/>
                <a:latin typeface="Lato" panose="020F0502020204030203" pitchFamily="34" charset="0"/>
              </a:rPr>
              <a:t>Robotics</a:t>
            </a:r>
            <a:endParaRPr lang="en-US" b="0" i="0" dirty="0">
              <a:effectLst/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n-IN" b="0" i="0" dirty="0">
                <a:effectLst/>
                <a:latin typeface="Lato" panose="020F0502020204030203" pitchFamily="34" charset="0"/>
              </a:rPr>
              <a:t>Safe navigation in dynamic environments.</a:t>
            </a:r>
            <a:br>
              <a:rPr lang="en-IN" b="0" i="0" dirty="0">
                <a:effectLst/>
                <a:latin typeface="Lato" panose="020F0502020204030203" pitchFamily="34" charset="0"/>
              </a:rPr>
            </a:br>
            <a:endParaRPr lang="en-IN" b="0" i="0" dirty="0">
              <a:effectLst/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n-IN" b="1" i="0" dirty="0">
                <a:solidFill>
                  <a:srgbClr val="07071B"/>
                </a:solidFill>
                <a:effectLst/>
                <a:latin typeface="Lato" panose="020F0502020204030203" pitchFamily="34" charset="0"/>
              </a:rPr>
              <a:t>Drones</a:t>
            </a:r>
          </a:p>
          <a:p>
            <a:pPr marL="0" indent="0">
              <a:buNone/>
            </a:pPr>
            <a:r>
              <a:rPr lang="en-IN" b="0" i="0" dirty="0">
                <a:effectLst/>
                <a:latin typeface="Lato" panose="020F0502020204030203" pitchFamily="34" charset="0"/>
              </a:rPr>
              <a:t>Collision avoidance in aerial navigation.</a:t>
            </a:r>
          </a:p>
          <a:p>
            <a:pPr marL="0" indent="0">
              <a:buNone/>
            </a:pPr>
            <a:endParaRPr lang="en-IN" b="0" i="0" dirty="0">
              <a:effectLst/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n-IN" b="1" i="0" dirty="0">
                <a:solidFill>
                  <a:srgbClr val="07071B"/>
                </a:solidFill>
                <a:effectLst/>
                <a:latin typeface="Lato" panose="020F0502020204030203" pitchFamily="34" charset="0"/>
              </a:rPr>
              <a:t>Industrial Automation</a:t>
            </a:r>
          </a:p>
          <a:p>
            <a:pPr marL="0" indent="0">
              <a:buNone/>
            </a:pPr>
            <a:r>
              <a:rPr lang="en-IN" b="0" i="0" dirty="0">
                <a:effectLst/>
                <a:latin typeface="Lato" panose="020F0502020204030203" pitchFamily="34" charset="0"/>
              </a:rPr>
              <a:t>Safety in automated processes.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D0A0899-5B02-CEB5-E5DD-448B169C23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31884" r="31884"/>
          <a:stretch/>
        </p:blipFill>
        <p:spPr>
          <a:xfrm>
            <a:off x="8989454" y="965393"/>
            <a:ext cx="3202545" cy="58926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4B698-CA62-4A96-6E26-3075E838C7CB}"/>
              </a:ext>
            </a:extLst>
          </p:cNvPr>
          <p:cNvSpPr txBox="1"/>
          <p:nvPr/>
        </p:nvSpPr>
        <p:spPr>
          <a:xfrm>
            <a:off x="11749548" y="0"/>
            <a:ext cx="442452" cy="1091627"/>
          </a:xfrm>
          <a:prstGeom prst="rect">
            <a:avLst/>
          </a:prstGeom>
          <a:solidFill>
            <a:srgbClr val="001C43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38575-7F55-FCDA-DC33-F81797200AE7}"/>
              </a:ext>
            </a:extLst>
          </p:cNvPr>
          <p:cNvSpPr txBox="1"/>
          <p:nvPr/>
        </p:nvSpPr>
        <p:spPr>
          <a:xfrm>
            <a:off x="0" y="0"/>
            <a:ext cx="11749548" cy="411162"/>
          </a:xfrm>
          <a:prstGeom prst="rect">
            <a:avLst/>
          </a:prstGeom>
          <a:solidFill>
            <a:srgbClr val="001C43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885E3-D435-19AD-040C-F3B066EB4577}"/>
              </a:ext>
            </a:extLst>
          </p:cNvPr>
          <p:cNvSpPr txBox="1"/>
          <p:nvPr/>
        </p:nvSpPr>
        <p:spPr>
          <a:xfrm>
            <a:off x="-943" y="0"/>
            <a:ext cx="442452" cy="3693319"/>
          </a:xfrm>
          <a:prstGeom prst="rect">
            <a:avLst/>
          </a:prstGeom>
          <a:solidFill>
            <a:srgbClr val="001C43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85C5A-989B-769D-D79C-F6582F5F2770}"/>
              </a:ext>
            </a:extLst>
          </p:cNvPr>
          <p:cNvSpPr/>
          <p:nvPr/>
        </p:nvSpPr>
        <p:spPr>
          <a:xfrm>
            <a:off x="1995948" y="2303463"/>
            <a:ext cx="344129" cy="35396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01</a:t>
            </a:r>
            <a:endParaRPr lang="en-IN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C1437B-76AA-026A-06C8-170F144E3CB0}"/>
              </a:ext>
            </a:extLst>
          </p:cNvPr>
          <p:cNvSpPr/>
          <p:nvPr/>
        </p:nvSpPr>
        <p:spPr>
          <a:xfrm>
            <a:off x="1995948" y="3484217"/>
            <a:ext cx="344129" cy="35396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02</a:t>
            </a:r>
            <a:endParaRPr lang="en-IN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ED499A-D486-1A9F-C904-822F129C8D82}"/>
              </a:ext>
            </a:extLst>
          </p:cNvPr>
          <p:cNvSpPr/>
          <p:nvPr/>
        </p:nvSpPr>
        <p:spPr>
          <a:xfrm>
            <a:off x="1995948" y="4599922"/>
            <a:ext cx="344129" cy="35396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03</a:t>
            </a:r>
            <a:endParaRPr lang="en-IN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7BFB3B-C2AE-F895-E370-9DA26D42C606}"/>
              </a:ext>
            </a:extLst>
          </p:cNvPr>
          <p:cNvSpPr/>
          <p:nvPr/>
        </p:nvSpPr>
        <p:spPr>
          <a:xfrm>
            <a:off x="1995948" y="5846530"/>
            <a:ext cx="344129" cy="35396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04</a:t>
            </a:r>
            <a:endParaRPr lang="en-IN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9FE7B6-94F2-4028-0957-551A675D1014}"/>
              </a:ext>
            </a:extLst>
          </p:cNvPr>
          <p:cNvCxnSpPr>
            <a:cxnSpLocks/>
          </p:cNvCxnSpPr>
          <p:nvPr/>
        </p:nvCxnSpPr>
        <p:spPr>
          <a:xfrm>
            <a:off x="629265" y="3151490"/>
            <a:ext cx="82099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9CCAA2-694C-6F3C-038E-F45402724D7E}"/>
              </a:ext>
            </a:extLst>
          </p:cNvPr>
          <p:cNvCxnSpPr>
            <a:cxnSpLocks/>
          </p:cNvCxnSpPr>
          <p:nvPr/>
        </p:nvCxnSpPr>
        <p:spPr>
          <a:xfrm>
            <a:off x="625285" y="4282199"/>
            <a:ext cx="82099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A0D973-52CC-DA8D-762D-43995608918B}"/>
              </a:ext>
            </a:extLst>
          </p:cNvPr>
          <p:cNvCxnSpPr>
            <a:cxnSpLocks/>
          </p:cNvCxnSpPr>
          <p:nvPr/>
        </p:nvCxnSpPr>
        <p:spPr>
          <a:xfrm>
            <a:off x="625286" y="5457154"/>
            <a:ext cx="82099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88CA43-129C-41A9-885A-E2521422692B}"/>
              </a:ext>
            </a:extLst>
          </p:cNvPr>
          <p:cNvCxnSpPr>
            <a:cxnSpLocks/>
          </p:cNvCxnSpPr>
          <p:nvPr/>
        </p:nvCxnSpPr>
        <p:spPr>
          <a:xfrm>
            <a:off x="625284" y="2067104"/>
            <a:ext cx="82099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94E68A-BCDF-7F1A-E6C3-3A09BDC6722D}"/>
              </a:ext>
            </a:extLst>
          </p:cNvPr>
          <p:cNvCxnSpPr>
            <a:cxnSpLocks/>
          </p:cNvCxnSpPr>
          <p:nvPr/>
        </p:nvCxnSpPr>
        <p:spPr>
          <a:xfrm>
            <a:off x="625283" y="6538703"/>
            <a:ext cx="82099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prism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uiExpand="1" build="p"/>
      <p:bldP spid="12" grpId="0" animBg="1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{4A1E05F8-9D9D-4591-8470-4BDB449F294B}tf78438558_win32</Template>
  <TotalTime>281</TotalTime>
  <Words>603</Words>
  <Application>Microsoft Office PowerPoint</Application>
  <PresentationFormat>Widescreen</PresentationFormat>
  <Paragraphs>136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Arial Black</vt:lpstr>
      <vt:lpstr>Artifakt Element</vt:lpstr>
      <vt:lpstr>Bahnschrift</vt:lpstr>
      <vt:lpstr>Calibri</vt:lpstr>
      <vt:lpstr>Eras Bold ITC</vt:lpstr>
      <vt:lpstr>Lato</vt:lpstr>
      <vt:lpstr>Lucida Handwriting</vt:lpstr>
      <vt:lpstr>Maiandra GD</vt:lpstr>
      <vt:lpstr>Sabon Next LT</vt:lpstr>
      <vt:lpstr>Custom</vt:lpstr>
      <vt:lpstr>Title: Obstacle Detection System  </vt:lpstr>
      <vt:lpstr>Overview of Obstacle Detection System</vt:lpstr>
      <vt:lpstr>Components Used in the System</vt:lpstr>
      <vt:lpstr>Components Used in the System</vt:lpstr>
      <vt:lpstr>Technology Used</vt:lpstr>
      <vt:lpstr>Detection principles</vt:lpstr>
      <vt:lpstr>working mechanism</vt:lpstr>
      <vt:lpstr>Improved Safety  Prevents collisions and accidents. </vt:lpstr>
      <vt:lpstr>applications</vt:lpstr>
      <vt:lpstr>PowerPoint Presentation</vt:lpstr>
      <vt:lpstr>conclusion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RAJ PRIYA SINGH</dc:creator>
  <cp:lastModifiedBy>RAJ PRIYA SINGH</cp:lastModifiedBy>
  <cp:revision>3</cp:revision>
  <dcterms:created xsi:type="dcterms:W3CDTF">2024-11-09T11:54:17Z</dcterms:created>
  <dcterms:modified xsi:type="dcterms:W3CDTF">2024-11-10T12:37:33Z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